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30"/>
  </p:notesMasterIdLst>
  <p:sldIdLst>
    <p:sldId id="256" r:id="rId3"/>
    <p:sldId id="257" r:id="rId4"/>
    <p:sldId id="276" r:id="rId5"/>
    <p:sldId id="285" r:id="rId6"/>
    <p:sldId id="259" r:id="rId7"/>
    <p:sldId id="284" r:id="rId8"/>
    <p:sldId id="277" r:id="rId9"/>
    <p:sldId id="279" r:id="rId10"/>
    <p:sldId id="278" r:id="rId11"/>
    <p:sldId id="260" r:id="rId12"/>
    <p:sldId id="280" r:id="rId13"/>
    <p:sldId id="281" r:id="rId14"/>
    <p:sldId id="282" r:id="rId15"/>
    <p:sldId id="283" r:id="rId16"/>
    <p:sldId id="286" r:id="rId17"/>
    <p:sldId id="261" r:id="rId18"/>
    <p:sldId id="290" r:id="rId19"/>
    <p:sldId id="267" r:id="rId20"/>
    <p:sldId id="287" r:id="rId21"/>
    <p:sldId id="289" r:id="rId22"/>
    <p:sldId id="269" r:id="rId23"/>
    <p:sldId id="293" r:id="rId24"/>
    <p:sldId id="292" r:id="rId25"/>
    <p:sldId id="294" r:id="rId26"/>
    <p:sldId id="291" r:id="rId27"/>
    <p:sldId id="295" r:id="rId28"/>
    <p:sldId id="270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3692"/>
  </p:normalViewPr>
  <p:slideViewPr>
    <p:cSldViewPr snapToGrid="0" snapToObjects="1">
      <p:cViewPr varScale="1">
        <p:scale>
          <a:sx n="63" d="100"/>
          <a:sy n="63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6185-AA4E-4E28-B77F-FAFA60535938}" type="datetimeFigureOut">
              <a:rPr lang="zh-CN" altLang="en-US" smtClean="0"/>
              <a:t>2019/3/30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4639-F726-45BD-A068-61DA325D1B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03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22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18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6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99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8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85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83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5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6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22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378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39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644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06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6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9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6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6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794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54639-F726-45BD-A068-61DA325D1B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2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976385">
            <a:off x="4795646" y="480193"/>
            <a:ext cx="5442619" cy="5834488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894418" cy="3201126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4418" y="3081777"/>
            <a:ext cx="5957887" cy="17543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894417" y="2542907"/>
            <a:ext cx="5957887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14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74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66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 宋体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2413523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3488521"/>
            <a:ext cx="1608750" cy="3825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4642684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4185" y="190249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6012180" y="211333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12180" y="248133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4185" y="296733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4185" y="40321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80" y="316370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2180" y="353169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2180" y="42498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8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2180" y="46178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38173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2413523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3488521"/>
            <a:ext cx="1608750" cy="3825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4642684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4185" y="190249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6012180" y="211333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12180" y="248133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4185" y="296733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4185" y="40321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80" y="316370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2180" y="353169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2180" y="42498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8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2180" y="46178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6199" y="5680991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3804185" y="5070480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6012180" y="5288156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6012180" y="5656152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50613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1628959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2600453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071912" y="111793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9907" y="1328771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279907" y="1696767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071912" y="207926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7279907" y="2275634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7279907" y="2643630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3564168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071912" y="3042982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7279907" y="323934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7279907" y="360734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4508559"/>
            <a:ext cx="1608750" cy="382500"/>
          </a:xfrm>
          <a:prstGeom prst="rect">
            <a:avLst/>
          </a:prstGeom>
        </p:spPr>
      </p:pic>
      <p:sp>
        <p:nvSpPr>
          <p:cNvPr id="3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5071912" y="3987373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7279907" y="4183740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79907" y="4551736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5466966"/>
            <a:ext cx="1608750" cy="382500"/>
          </a:xfrm>
          <a:prstGeom prst="rect">
            <a:avLst/>
          </a:prstGeom>
        </p:spPr>
      </p:pic>
      <p:sp>
        <p:nvSpPr>
          <p:cNvPr id="4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071912" y="4945780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6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7279907" y="5142147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7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7279907" y="5510143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02081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4976385">
            <a:off x="1602087" y="367532"/>
            <a:ext cx="2001899" cy="21460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935211"/>
            <a:ext cx="1608750" cy="38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1906705"/>
            <a:ext cx="1608750" cy="382500"/>
          </a:xfrm>
          <a:prstGeom prst="rect">
            <a:avLst/>
          </a:prstGeom>
        </p:spPr>
      </p:pic>
      <p:sp>
        <p:nvSpPr>
          <p:cNvPr id="4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071912" y="42418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9907" y="635023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0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279907" y="1003019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51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-616193" y="760796"/>
            <a:ext cx="3506203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-616193" y="1347515"/>
            <a:ext cx="35062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071912" y="1385519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7279907" y="1581886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56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7279907" y="1949882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2870420"/>
            <a:ext cx="1608750" cy="382500"/>
          </a:xfrm>
          <a:prstGeom prst="rect">
            <a:avLst/>
          </a:prstGeom>
        </p:spPr>
      </p:pic>
      <p:sp>
        <p:nvSpPr>
          <p:cNvPr id="30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071912" y="2349234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7279907" y="2545601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7279907" y="2913597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3814811"/>
            <a:ext cx="1608750" cy="382500"/>
          </a:xfrm>
          <a:prstGeom prst="rect">
            <a:avLst/>
          </a:prstGeom>
        </p:spPr>
      </p:pic>
      <p:sp>
        <p:nvSpPr>
          <p:cNvPr id="3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5071912" y="3293625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3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7279907" y="3489992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79907" y="3857988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4773218"/>
            <a:ext cx="1608750" cy="382500"/>
          </a:xfrm>
          <a:prstGeom prst="rect">
            <a:avLst/>
          </a:prstGeom>
        </p:spPr>
      </p:pic>
      <p:sp>
        <p:nvSpPr>
          <p:cNvPr id="4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071912" y="4252032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6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7279907" y="44483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7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7279907" y="48163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3926" y="5716124"/>
            <a:ext cx="1608750" cy="382500"/>
          </a:xfrm>
          <a:prstGeom prst="rect">
            <a:avLst/>
          </a:prstGeom>
        </p:spPr>
      </p:pic>
      <p:sp>
        <p:nvSpPr>
          <p:cNvPr id="40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5071912" y="5194938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7279907" y="5391305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7279907" y="5759301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5147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131" y="827927"/>
            <a:ext cx="4717349" cy="44552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172835">
            <a:off x="5104910" y="3139255"/>
            <a:ext cx="3312355" cy="18701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20" y="4193919"/>
            <a:ext cx="567780" cy="1205395"/>
          </a:xfrm>
          <a:prstGeom prst="rect">
            <a:avLst/>
          </a:prstGeom>
        </p:spPr>
      </p:pic>
      <p:sp>
        <p:nvSpPr>
          <p:cNvPr id="2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894143" y="1947568"/>
            <a:ext cx="1007845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6407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5990-BC52-416E-9197-CC5295CD088D}" type="datetimeFigureOut">
              <a:rPr lang="zh-CN" altLang="en-US" smtClean="0"/>
              <a:t>2019/3/30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64D650-7DD2-4B22-AAA8-AD86E4A3299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lum bright="20000"/>
          </a:blip>
          <a:stretch>
            <a:fillRect/>
          </a:stretch>
        </p:blipFill>
        <p:spPr>
          <a:xfrm>
            <a:off x="934278" y="706605"/>
            <a:ext cx="2171446" cy="638661"/>
          </a:xfrm>
          <a:prstGeom prst="rect">
            <a:avLst/>
          </a:prstGeom>
        </p:spPr>
      </p:pic>
      <p:sp>
        <p:nvSpPr>
          <p:cNvPr id="2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277" y="39528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1352622" y="6069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352622" y="9749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07805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894418" cy="32011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934278" y="706605"/>
            <a:ext cx="2171446" cy="638661"/>
          </a:xfrm>
          <a:prstGeom prst="rect">
            <a:avLst/>
          </a:prstGeom>
        </p:spPr>
      </p:pic>
      <p:sp>
        <p:nvSpPr>
          <p:cNvPr id="2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277" y="395287"/>
            <a:ext cx="100784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1352622" y="606999"/>
            <a:ext cx="350620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352622" y="974995"/>
            <a:ext cx="350620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  <a:ea typeface="+mn-ea"/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73133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72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55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9" r:id="rId2"/>
    <p:sldLayoutId id="2147483697" r:id="rId3"/>
    <p:sldLayoutId id="2147483696" r:id="rId4"/>
    <p:sldLayoutId id="2147483698" r:id="rId5"/>
    <p:sldLayoutId id="2147483693" r:id="rId6"/>
    <p:sldLayoutId id="2147483690" r:id="rId7"/>
    <p:sldLayoutId id="2147483691" r:id="rId8"/>
    <p:sldLayoutId id="214748369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emf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99858" y="2330777"/>
            <a:ext cx="6489102" cy="646331"/>
          </a:xfrm>
        </p:spPr>
        <p:txBody>
          <a:bodyPr/>
          <a:lstStyle/>
          <a:p>
            <a:r>
              <a:rPr lang="zh-CN" altLang="en-US" sz="3600" dirty="0"/>
              <a:t>恋爱心理</a:t>
            </a:r>
            <a:r>
              <a:rPr lang="en-US" altLang="zh-CN" sz="3600" dirty="0"/>
              <a:t>——</a:t>
            </a:r>
            <a:r>
              <a:rPr lang="zh-CN" altLang="en-US" sz="3600" dirty="0"/>
              <a:t>恋爱观 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731857" y="3429000"/>
            <a:ext cx="5957887" cy="523220"/>
          </a:xfrm>
        </p:spPr>
        <p:txBody>
          <a:bodyPr/>
          <a:lstStyle/>
          <a:p>
            <a:r>
              <a:rPr lang="zh-CN" altLang="en-US" dirty="0"/>
              <a:t>小组成员：熊超，潘聪，杨伦恺</a:t>
            </a:r>
          </a:p>
        </p:txBody>
      </p:sp>
    </p:spTree>
    <p:extLst>
      <p:ext uri="{BB962C8B-B14F-4D97-AF65-F5344CB8AC3E}">
        <p14:creationId xmlns:p14="http://schemas.microsoft.com/office/powerpoint/2010/main" val="6778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5" y="1441128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神兵小将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EE82F7-53F9-4A91-AE7F-C8A00FA9F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942" y="1742181"/>
            <a:ext cx="2601241" cy="22686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8E47D6-5F62-4540-95FB-97E20E6EC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813" y="4162944"/>
            <a:ext cx="3396134" cy="22330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D9255-ED2A-4D9F-ADD5-BBBE0F207CD8}"/>
              </a:ext>
            </a:extLst>
          </p:cNvPr>
          <p:cNvSpPr/>
          <p:nvPr/>
        </p:nvSpPr>
        <p:spPr>
          <a:xfrm>
            <a:off x="6906516" y="318217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94949"/>
                </a:solidFill>
                <a:latin typeface="Helvetica" panose="020B0604020202020204" pitchFamily="34" charset="0"/>
              </a:rPr>
              <a:t>东方铁心</a:t>
            </a:r>
            <a:r>
              <a:rPr lang="en-US" altLang="zh-CN" dirty="0">
                <a:solidFill>
                  <a:srgbClr val="494949"/>
                </a:solidFill>
                <a:latin typeface="Helvetica" panose="020B0604020202020204" pitchFamily="34" charset="0"/>
              </a:rPr>
              <a:t>&amp;</a:t>
            </a:r>
            <a:r>
              <a:rPr lang="zh-CN" altLang="en-US" dirty="0">
                <a:solidFill>
                  <a:srgbClr val="494949"/>
                </a:solidFill>
                <a:latin typeface="Helvetica" panose="020B0604020202020204" pitchFamily="34" charset="0"/>
              </a:rPr>
              <a:t>南宫问天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1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741080" y="2790138"/>
            <a:ext cx="4729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经历了一些事情，人总会成长，或坚强，或豁达。到岸之后的萝西，神色平静地说出了那句</a:t>
            </a:r>
            <a:r>
              <a:rPr lang="en-US" altLang="zh-CN" dirty="0"/>
              <a:t>:“</a:t>
            </a:r>
            <a:r>
              <a:rPr lang="en-US" altLang="zh-CN" i="1" dirty="0"/>
              <a:t>I am Rose Dawson</a:t>
            </a:r>
            <a:r>
              <a:rPr lang="en-US" altLang="zh-CN" dirty="0"/>
              <a:t>.”</a:t>
            </a:r>
            <a:r>
              <a:rPr lang="zh-CN" altLang="en-US" b="1" dirty="0"/>
              <a:t>因为爱你，所以以你之姓，冠我之名。因为爱你，所以努力活成你的样子。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4804A-F00D-40EC-B215-03D47613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38" y="1790545"/>
            <a:ext cx="4555172" cy="3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19479" y="2828835"/>
            <a:ext cx="4729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Some of us get dipped in flat, some in satin, some in gloss. But every once in a while, you find someone who's iridescent. And when you do, nothing will ever compare.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EC6CFA-14E1-4178-AA96-2C897567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10" y="1617894"/>
            <a:ext cx="5158740" cy="37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19479" y="2828835"/>
            <a:ext cx="4729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相思只在，丁香枝上，豆蔻梢头。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0DB259-E36A-4419-AE14-D214D69F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5" y="1318617"/>
            <a:ext cx="4429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69743" y="2948931"/>
            <a:ext cx="4729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我试着过好每一天，就像我已经穿越回去那天一样，去享受它，当它是我非凡却又普通人生的最后一天</a:t>
            </a:r>
            <a:r>
              <a:rPr lang="en-US" altLang="zh-CN" dirty="0"/>
              <a:t>…</a:t>
            </a:r>
            <a:r>
              <a:rPr lang="zh-CN" altLang="en-US" dirty="0"/>
              <a:t>跌跌撞撞和摔倒都造就了现在的我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7326EB-6DFC-4F5F-8894-E038B408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2080"/>
            <a:ext cx="5143251" cy="42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969743" y="2635004"/>
            <a:ext cx="4729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不知道是我忘了关水龙头，还是房子越来越有感情。我一直以为它是最坚强的，没想到它哭得最厉害。一个人哭，你只需要给他一包纸巾，可是一个房子哭，你可要做多很多功夫。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E69DDD-BA1E-4E4D-860A-898240899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068664"/>
            <a:ext cx="4946933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D1520B-34C6-4E52-9A52-03F4D8637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30" y="1790545"/>
            <a:ext cx="5170170" cy="38648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838199" y="3372791"/>
            <a:ext cx="4729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“有的人从喜欢上的那一刻，就开始了漫长细碎的失恋。”那么深刻又那么绝望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5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2770" y="1481550"/>
            <a:ext cx="925651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成长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03836-D453-4DED-915B-6BAA6EA68D5A}"/>
              </a:ext>
            </a:extLst>
          </p:cNvPr>
          <p:cNvSpPr/>
          <p:nvPr/>
        </p:nvSpPr>
        <p:spPr>
          <a:xfrm>
            <a:off x="838199" y="3372791"/>
            <a:ext cx="4729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FEC356-784D-440D-ACA8-4C2CAD89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90" y="1552670"/>
            <a:ext cx="4293870" cy="33460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E224923-CBF5-48E9-8D15-2D0AD831BD89}"/>
              </a:ext>
            </a:extLst>
          </p:cNvPr>
          <p:cNvSpPr txBox="1"/>
          <p:nvPr/>
        </p:nvSpPr>
        <p:spPr>
          <a:xfrm>
            <a:off x="4617720" y="5134157"/>
            <a:ext cx="3529330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酸甜苦辣</a:t>
            </a:r>
          </a:p>
        </p:txBody>
      </p:sp>
    </p:spTree>
    <p:extLst>
      <p:ext uri="{BB962C8B-B14F-4D97-AF65-F5344CB8AC3E}">
        <p14:creationId xmlns:p14="http://schemas.microsoft.com/office/powerpoint/2010/main" val="2866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热恋，是情侣之间恋爱的一种程度，属于恋爱过程中热烈而难分的阶段，也是从相识初恋到结婚之间的阶段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热恋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失恋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我闻琵琶已叹息，又闻此语重唧唧。同是天涯沦落人，相逢何必曾相识！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一般意义上所谓的“失恋”是指一个痴情人被其恋爱对象抛弃。失恋引起的主要情绪反应是痛苦与烦恼，大多数人能正确对待和处理这种恋爱受挫现象，愉快地走向新生活。然而也有一些人不能及时排除这种强烈情绪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恋爱的过程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失恋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一般意义上所谓的“失恋”是指一个痴情人被其恋爱对象抛弃。失恋引起的主要情绪反应是痛苦与烦恼，大多数人能正确对待和处理这种恋爱受挫现象，愉快地走向新生活。然而也有一些人不能及时排除这种强烈情绪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7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2"/>
          </p:nvPr>
        </p:nvSpPr>
        <p:spPr>
          <a:xfrm>
            <a:off x="6012179" y="2308387"/>
            <a:ext cx="3187457" cy="461665"/>
          </a:xfrm>
        </p:spPr>
        <p:txBody>
          <a:bodyPr/>
          <a:lstStyle/>
          <a:p>
            <a:r>
              <a:rPr lang="zh-CN" altLang="en-US" dirty="0"/>
              <a:t>恋爱观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CONTENTS</a:t>
            </a:r>
            <a:endParaRPr lang="en-US" altLang="zh-CN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8"/>
          </p:nvPr>
        </p:nvSpPr>
        <p:spPr>
          <a:xfrm>
            <a:off x="6012179" y="3389454"/>
            <a:ext cx="3506203" cy="461665"/>
          </a:xfrm>
        </p:spPr>
        <p:txBody>
          <a:bodyPr/>
          <a:lstStyle/>
          <a:p>
            <a:r>
              <a:rPr lang="zh-CN" altLang="en-US" dirty="0"/>
              <a:t>恋爱过程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0"/>
          </p:nvPr>
        </p:nvSpPr>
        <p:spPr>
          <a:xfrm>
            <a:off x="6012180" y="458512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恋爱的情绪管理</a:t>
            </a:r>
          </a:p>
        </p:txBody>
      </p:sp>
    </p:spTree>
    <p:extLst>
      <p:ext uri="{BB962C8B-B14F-4D97-AF65-F5344CB8AC3E}">
        <p14:creationId xmlns:p14="http://schemas.microsoft.com/office/powerpoint/2010/main" val="40051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52709" y="3730895"/>
            <a:ext cx="5080899" cy="285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81" y="3411010"/>
            <a:ext cx="5080899" cy="285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217511" y="2581429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所遇</a:t>
            </a:r>
          </a:p>
        </p:txBody>
      </p:sp>
      <p:sp>
        <p:nvSpPr>
          <p:cNvPr id="26" name="矩形 25"/>
          <p:cNvSpPr/>
          <p:nvPr/>
        </p:nvSpPr>
        <p:spPr>
          <a:xfrm>
            <a:off x="7273581" y="1946484"/>
            <a:ext cx="387477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7546" y="4433370"/>
            <a:ext cx="352251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11580" y="1843669"/>
            <a:ext cx="387477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东风夜放花千树。更吹落、星如雨。宝马雕车香满路。凤箫声动，玉壶光转，一夜鱼龙舞。</a:t>
            </a:r>
            <a:br>
              <a:rPr lang="zh-CN" altLang="en-US" sz="1400" dirty="0"/>
            </a:br>
            <a:r>
              <a:rPr lang="zh-CN" altLang="en-US" sz="1400" dirty="0"/>
              <a:t>蛾儿雪柳黄金缕。笑语盈盈暗香去。众里寻他千百度。蓦然回首，那人却在，灯火阑珊处。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77546" y="736381"/>
            <a:ext cx="3506203" cy="461665"/>
          </a:xfrm>
        </p:spPr>
        <p:txBody>
          <a:bodyPr/>
          <a:lstStyle/>
          <a:p>
            <a:r>
              <a:rPr lang="zh-CN" altLang="en-US" dirty="0"/>
              <a:t>恋爱的过程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BC8EFC-1B7B-478F-933D-E129D54D39FD}"/>
              </a:ext>
            </a:extLst>
          </p:cNvPr>
          <p:cNvSpPr txBox="1"/>
          <p:nvPr/>
        </p:nvSpPr>
        <p:spPr>
          <a:xfrm>
            <a:off x="6550356" y="2207513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BD2A91-9FA0-495D-B26D-B1E59EB9855E}"/>
              </a:ext>
            </a:extLst>
          </p:cNvPr>
          <p:cNvSpPr txBox="1"/>
          <p:nvPr/>
        </p:nvSpPr>
        <p:spPr>
          <a:xfrm>
            <a:off x="5335882" y="3952151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ysClr val="windowText" lastClr="000000"/>
                </a:solidFill>
              </a:rPr>
              <a:t>暗恋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174D2A-3344-449C-965C-611B985B5FB1}"/>
              </a:ext>
            </a:extLst>
          </p:cNvPr>
          <p:cNvSpPr txBox="1"/>
          <p:nvPr/>
        </p:nvSpPr>
        <p:spPr>
          <a:xfrm>
            <a:off x="6550356" y="3820412"/>
            <a:ext cx="36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暗恋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95B677-3C35-47CC-85BC-00CECCFB092D}"/>
              </a:ext>
            </a:extLst>
          </p:cNvPr>
          <p:cNvSpPr/>
          <p:nvPr/>
        </p:nvSpPr>
        <p:spPr>
          <a:xfrm>
            <a:off x="7212330" y="18378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93F5-EECF-4D79-BC99-CDDD1EBA05CD}"/>
              </a:ext>
            </a:extLst>
          </p:cNvPr>
          <p:cNvSpPr/>
          <p:nvPr/>
        </p:nvSpPr>
        <p:spPr>
          <a:xfrm>
            <a:off x="7273581" y="4433370"/>
            <a:ext cx="3874770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dirty="0"/>
              <a:t>暗恋是一种纯净古典的情感，古典的爱可以在寂寞中无声地生长，而洁净的爱可能会有盲目犹豫和创伤，可一定不会有任何的功利性和目的性。它无私心，仿佛为了信仰存在。暗恋，其与明恋相对，可单方一厢情愿的暗恋，也可双方互相暗恋，不会将爱慕行为表现出来。</a:t>
            </a:r>
            <a:endParaRPr lang="zh-CN" altLang="en-US" sz="1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8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50" y="3723046"/>
            <a:ext cx="3623370" cy="23206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52218" y="2046599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恋爱的种种心情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68C1F6-E759-4AD4-955A-931461ED8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907" y="1882294"/>
            <a:ext cx="2714625" cy="22955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1E58BA-D4FE-4C72-AB39-A9D172E728EC}"/>
              </a:ext>
            </a:extLst>
          </p:cNvPr>
          <p:cNvSpPr txBox="1"/>
          <p:nvPr/>
        </p:nvSpPr>
        <p:spPr>
          <a:xfrm>
            <a:off x="1652218" y="2540000"/>
            <a:ext cx="381386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我们谈恋爱的时候，种种事情都有可能发生，如何控制自己的情绪，如何管理自己的心情</a:t>
            </a:r>
          </a:p>
        </p:txBody>
      </p:sp>
    </p:spTree>
    <p:extLst>
      <p:ext uri="{BB962C8B-B14F-4D97-AF65-F5344CB8AC3E}">
        <p14:creationId xmlns:p14="http://schemas.microsoft.com/office/powerpoint/2010/main" val="17905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082" y="5066058"/>
            <a:ext cx="2737485" cy="1291993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F677F-8CF5-4975-AF68-502633ED5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13" y="1705352"/>
            <a:ext cx="2599161" cy="16474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6A8BF8-D0A1-4819-8770-56EB28710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091" y="544264"/>
            <a:ext cx="2879639" cy="1472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70C89-6E0E-4ACC-B14D-76ED9CD00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947" y="1224915"/>
            <a:ext cx="3155224" cy="20078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7FAC23E-647F-46D0-9237-B220012625AF}"/>
              </a:ext>
            </a:extLst>
          </p:cNvPr>
          <p:cNvSpPr txBox="1"/>
          <p:nvPr/>
        </p:nvSpPr>
        <p:spPr>
          <a:xfrm>
            <a:off x="3943710" y="4129387"/>
            <a:ext cx="243840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调节的方式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D5FB883-F767-49CC-8148-1C7EBA3A5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420" y="3686626"/>
            <a:ext cx="23622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50" y="3723046"/>
            <a:ext cx="3623370" cy="232062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BE84E9-A23B-410E-9D8A-CE57C3F5040A}"/>
              </a:ext>
            </a:extLst>
          </p:cNvPr>
          <p:cNvSpPr txBox="1"/>
          <p:nvPr/>
        </p:nvSpPr>
        <p:spPr>
          <a:xfrm>
            <a:off x="965200" y="2357120"/>
            <a:ext cx="448056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/>
              <a:t>所谓宿命论是认为人的命运是由偶然因素造成，是不可预测，不可预知而又是注定的、不可改变的一种命观。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FA76A3-F08F-45A0-BE82-D7952FD77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242" y="1311463"/>
            <a:ext cx="4329589" cy="35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4" y="5066058"/>
            <a:ext cx="2737485" cy="1291993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199371-906E-40E0-B3B0-15A48288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322" y="1800536"/>
            <a:ext cx="4429125" cy="25336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C506D6B-765B-4A52-9A89-5ED83F18F34C}"/>
              </a:ext>
            </a:extLst>
          </p:cNvPr>
          <p:cNvSpPr/>
          <p:nvPr/>
        </p:nvSpPr>
        <p:spPr>
          <a:xfrm>
            <a:off x="5993130" y="2302861"/>
            <a:ext cx="46545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rgbClr val="333333"/>
                </a:solidFill>
                <a:latin typeface="Tahoma" panose="020B0604030504040204" pitchFamily="34" charset="0"/>
              </a:rPr>
              <a:t>人生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的道路上，有选择，有放弃，有</a:t>
            </a:r>
            <a:r>
              <a:rPr lang="zh-CN" altLang="en-US" u="sng" dirty="0">
                <a:solidFill>
                  <a:srgbClr val="333333"/>
                </a:solidFill>
                <a:latin typeface="Tahoma" panose="020B0604030504040204" pitchFamily="34" charset="0"/>
              </a:rPr>
              <a:t>挫折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，有担当，有</a:t>
            </a:r>
            <a:r>
              <a:rPr lang="zh-CN" altLang="en-US" u="sng" dirty="0">
                <a:solidFill>
                  <a:srgbClr val="333333"/>
                </a:solidFill>
                <a:latin typeface="Tahoma" panose="020B0604030504040204" pitchFamily="34" charset="0"/>
              </a:rPr>
              <a:t>成功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，有失败。有些人，有些事，注定成为</a:t>
            </a:r>
            <a:r>
              <a:rPr lang="zh-CN" altLang="en-US" u="sng" dirty="0">
                <a:solidFill>
                  <a:srgbClr val="333333"/>
                </a:solidFill>
                <a:latin typeface="Tahoma" panose="020B0604030504040204" pitchFamily="34" charset="0"/>
              </a:rPr>
              <a:t>生命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中不能回首的符号，就像路途的风景，过了就过了，不能回头，即便回头，看到的也非先前的了，留恋注定只是一场荒唐地悲剧。回首，我们能说的只是我们已走过，除此之外，只剩下无边的沉默。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8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25B95-523C-4547-B2E8-CF927817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280" y="1558318"/>
            <a:ext cx="3547739" cy="27323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7C876F-E4AC-4E51-ACF5-9F8E3CCCE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792" y="1985575"/>
            <a:ext cx="422433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5021743"/>
            <a:ext cx="2737485" cy="1291993"/>
          </a:xfrm>
          <a:prstGeom prst="rect">
            <a:avLst/>
          </a:prstGeom>
        </p:spPr>
      </p:pic>
      <p:sp>
        <p:nvSpPr>
          <p:cNvPr id="31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叁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恋爱的情绪</a:t>
            </a:r>
          </a:p>
        </p:txBody>
      </p:sp>
    </p:spTree>
    <p:extLst>
      <p:ext uri="{BB962C8B-B14F-4D97-AF65-F5344CB8AC3E}">
        <p14:creationId xmlns:p14="http://schemas.microsoft.com/office/powerpoint/2010/main" val="5902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94418" y="3081777"/>
            <a:ext cx="5957887" cy="1323439"/>
          </a:xfrm>
        </p:spPr>
        <p:txBody>
          <a:bodyPr/>
          <a:lstStyle/>
          <a:p>
            <a:r>
              <a:rPr lang="en-US" altLang="zh-CN" sz="8000"/>
              <a:t>THANKS</a:t>
            </a:r>
            <a:endParaRPr lang="zh-CN" altLang="en-US" sz="8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894417" y="2542907"/>
            <a:ext cx="5957887" cy="769441"/>
          </a:xfrm>
        </p:spPr>
        <p:txBody>
          <a:bodyPr/>
          <a:lstStyle/>
          <a:p>
            <a:r>
              <a:rPr lang="zh-CN" altLang="en-US" sz="4400" dirty="0"/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1160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A9472A-95B1-4B4B-94B6-74A513014E94}"/>
              </a:ext>
            </a:extLst>
          </p:cNvPr>
          <p:cNvSpPr txBox="1"/>
          <p:nvPr/>
        </p:nvSpPr>
        <p:spPr>
          <a:xfrm>
            <a:off x="3385820" y="2194561"/>
            <a:ext cx="542290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5400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恋爱观是什么？</a:t>
            </a:r>
          </a:p>
        </p:txBody>
      </p:sp>
    </p:spTree>
    <p:extLst>
      <p:ext uri="{BB962C8B-B14F-4D97-AF65-F5344CB8AC3E}">
        <p14:creationId xmlns:p14="http://schemas.microsoft.com/office/powerpoint/2010/main" val="168057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A9472A-95B1-4B4B-94B6-74A513014E94}"/>
              </a:ext>
            </a:extLst>
          </p:cNvPr>
          <p:cNvSpPr txBox="1"/>
          <p:nvPr/>
        </p:nvSpPr>
        <p:spPr>
          <a:xfrm>
            <a:off x="2856865" y="1778000"/>
            <a:ext cx="6310630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恋爱观是人们对于恋爱问题的根本看法和态度。是人生观在恋爱婚姻问题上的表现。恋爱是男女双方培育爱情的过程，是缔结现代文明婚姻的根本条件。恋爱观受人们所处的时代、社会制度、社会经济地位和阶级地位的制约，打上时代和阶级的烙印，并随着文明的进步而发展。在原始社会，人类刚从动物界脱离开来，还不可能对自身的婚姻问题有正确认识，男女之间的结合纯粹是生理的需要。在奴隶社会和封建社会，基本上是实行门当户对的包办婚姻和买卖婚姻，除少数反叛者外，多数人在结婚前没有接触的机会，恋爱是不由的，被压抑的。资产阶级提出“恋爱自由”的口号，逐渐形成资产阶级的恋爱观。</a:t>
            </a:r>
            <a:endParaRPr lang="zh-CN" altLang="en-US" sz="4400" kern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860525-09C5-4F5B-939D-3F68F37A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54" y="2323728"/>
            <a:ext cx="3351471" cy="2210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F01C11-E7D4-41F3-B5CA-C47779B59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199" y="2418080"/>
            <a:ext cx="3853241" cy="20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B1DF570-D772-43B3-9028-698030AF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26" y="2808697"/>
            <a:ext cx="4833404" cy="16440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C85BCE-8806-48D0-9257-A5F785711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34" y="2808697"/>
            <a:ext cx="2977235" cy="19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352622" y="606999"/>
            <a:ext cx="3506203" cy="461665"/>
          </a:xfrm>
        </p:spPr>
        <p:txBody>
          <a:bodyPr/>
          <a:lstStyle/>
          <a:p>
            <a:r>
              <a:rPr lang="zh-CN" altLang="en-US" dirty="0"/>
              <a:t>你眼中最好的爱情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4DFE430-84F7-4CD9-8DE5-99B485A6B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           ————</a:t>
            </a:r>
            <a:r>
              <a:rPr lang="zh-CN" altLang="en-US" dirty="0"/>
              <a:t>一些评论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3E2B5C-8050-4C67-A057-78F6DE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" y="1891854"/>
            <a:ext cx="8322953" cy="32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6" y="1604262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虹猫蓝兔七侠传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B279D1-952B-4765-AF71-CD23BD6A5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779" y="2182632"/>
            <a:ext cx="3585190" cy="28961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C39859-11E7-4260-BD96-81DC73ABCDBC}"/>
              </a:ext>
            </a:extLst>
          </p:cNvPr>
          <p:cNvSpPr txBox="1"/>
          <p:nvPr/>
        </p:nvSpPr>
        <p:spPr>
          <a:xfrm>
            <a:off x="6616783" y="2552073"/>
            <a:ext cx="3410270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/>
              <a:t>男儿有胆气仗剑走天涯</a:t>
            </a:r>
            <a:br>
              <a:rPr lang="zh-CN" altLang="en-US" sz="1200" dirty="0"/>
            </a:br>
            <a:r>
              <a:rPr lang="zh-CN" altLang="en-US" dirty="0"/>
              <a:t>女儿有剑心柔情满山冈</a:t>
            </a:r>
            <a:br>
              <a:rPr lang="zh-CN" altLang="en-US" sz="1200" dirty="0"/>
            </a:br>
            <a:r>
              <a:rPr lang="zh-CN" altLang="en-US" dirty="0"/>
              <a:t>七剑合璧我们相知相遇</a:t>
            </a:r>
            <a:br>
              <a:rPr lang="zh-CN" altLang="en-US" sz="1200" dirty="0"/>
            </a:br>
            <a:r>
              <a:rPr lang="zh-CN" altLang="en-US" dirty="0"/>
              <a:t>为了美好的家园我们相守相望</a:t>
            </a:r>
            <a:br>
              <a:rPr lang="zh-CN" altLang="en-US" sz="1200" dirty="0"/>
            </a:br>
            <a:r>
              <a:rPr lang="zh-CN" altLang="en-US" dirty="0"/>
              <a:t>相守相望到永远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6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105">
            <a:off x="6248205" y="1564726"/>
            <a:ext cx="3864152" cy="3649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7630"/>
            <a:ext cx="12192000" cy="426720"/>
            <a:chOff x="0" y="6437630"/>
            <a:chExt cx="12192000" cy="4267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37630"/>
              <a:ext cx="1219200" cy="42672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6437630"/>
              <a:ext cx="1219200" cy="4267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00" y="6437630"/>
              <a:ext cx="1219200" cy="426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830" y="6437630"/>
              <a:ext cx="1219200" cy="426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980" y="6437630"/>
              <a:ext cx="1219200" cy="4267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130" y="6437630"/>
              <a:ext cx="1219200" cy="4267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280" y="6437630"/>
              <a:ext cx="1219200" cy="426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3430" y="6437630"/>
              <a:ext cx="1219200" cy="426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93580" y="6437630"/>
              <a:ext cx="1219200" cy="42672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6110" y="6437630"/>
              <a:ext cx="1219200" cy="4267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r="83125"/>
            <a:stretch/>
          </p:blipFill>
          <p:spPr>
            <a:xfrm>
              <a:off x="11986260" y="6437630"/>
              <a:ext cx="205740" cy="42672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9712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42779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3061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5460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91965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34437" y="1742181"/>
            <a:ext cx="0" cy="4049486"/>
          </a:xfrm>
          <a:prstGeom prst="line">
            <a:avLst/>
          </a:prstGeom>
          <a:ln>
            <a:solidFill>
              <a:srgbClr val="19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114" y="4260094"/>
            <a:ext cx="2931886" cy="2409946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名侦探柯南</a:t>
            </a:r>
          </a:p>
        </p:txBody>
      </p:sp>
      <p:sp>
        <p:nvSpPr>
          <p:cNvPr id="3" name="AutoShape 4" descr="http://img4.imgtn.bdimg.com/it/u=2519717538,2764985852&amp;fm=26&amp;gp=0.jpg">
            <a:extLst>
              <a:ext uri="{FF2B5EF4-FFF2-40B4-BE49-F238E27FC236}">
                <a16:creationId xmlns:a16="http://schemas.microsoft.com/office/drawing/2014/main" id="{81B18714-1121-4A75-87E9-4C1C200352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25105">
            <a:off x="6058858" y="33991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B29D11-D43A-44F5-BD7C-3AD6CA220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714" y="1936606"/>
            <a:ext cx="4425796" cy="340011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E4B7B25-85AC-41E2-97F3-6140913FFA6D}"/>
              </a:ext>
            </a:extLst>
          </p:cNvPr>
          <p:cNvSpPr/>
          <p:nvPr/>
        </p:nvSpPr>
        <p:spPr>
          <a:xfrm>
            <a:off x="6520740" y="32673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自以为侦探，看太多柯南</a:t>
            </a:r>
          </a:p>
        </p:txBody>
      </p:sp>
    </p:spTree>
    <p:extLst>
      <p:ext uri="{BB962C8B-B14F-4D97-AF65-F5344CB8AC3E}">
        <p14:creationId xmlns:p14="http://schemas.microsoft.com/office/powerpoint/2010/main" val="26486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CFE2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1">
      <a:majorFont>
        <a:latin typeface="Calibri"/>
        <a:ea typeface="宋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</TotalTime>
  <Words>1421</Words>
  <Application>Microsoft Office PowerPoint</Application>
  <PresentationFormat>宽屏</PresentationFormat>
  <Paragraphs>125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等线</vt:lpstr>
      <vt:lpstr>宋体</vt:lpstr>
      <vt:lpstr>微软雅黑</vt:lpstr>
      <vt:lpstr>Arial</vt:lpstr>
      <vt:lpstr>Calibri</vt:lpstr>
      <vt:lpstr>Century Gothic</vt:lpstr>
      <vt:lpstr>Helvetica</vt:lpstr>
      <vt:lpstr>Segoe UI Light</vt:lpstr>
      <vt:lpstr>Tahoma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伦恺 杨</cp:lastModifiedBy>
  <cp:revision>57</cp:revision>
  <dcterms:created xsi:type="dcterms:W3CDTF">2015-08-18T02:51:41Z</dcterms:created>
  <dcterms:modified xsi:type="dcterms:W3CDTF">2019-03-31T13:15:02Z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2017-12-21T06:37:09.7324299Z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